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57" r:id="rId4"/>
    <p:sldId id="269" r:id="rId5"/>
    <p:sldId id="259" r:id="rId6"/>
    <p:sldId id="260" r:id="rId7"/>
    <p:sldId id="263" r:id="rId8"/>
    <p:sldId id="261" r:id="rId9"/>
    <p:sldId id="262" r:id="rId10"/>
    <p:sldId id="264" r:id="rId11"/>
    <p:sldId id="265" r:id="rId12"/>
    <p:sldId id="267" r:id="rId13"/>
    <p:sldId id="268" r:id="rId14"/>
    <p:sldId id="266"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6C86165-8006-41C6-B4EF-948380F40932}">
          <p14:sldIdLst>
            <p14:sldId id="256"/>
            <p14:sldId id="271"/>
            <p14:sldId id="257"/>
            <p14:sldId id="269"/>
            <p14:sldId id="259"/>
            <p14:sldId id="260"/>
            <p14:sldId id="263"/>
            <p14:sldId id="261"/>
            <p14:sldId id="262"/>
            <p14:sldId id="264"/>
            <p14:sldId id="265"/>
            <p14:sldId id="267"/>
            <p14:sldId id="268"/>
            <p14:sldId id="266"/>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4" d="100"/>
          <a:sy n="74" d="100"/>
        </p:scale>
        <p:origin x="84"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04-Jan-2019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04-Jan-2019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04-Jan-2019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04-Jan-2019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04-Jan-2019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04-Jan-2019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04-Jan-2019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04-Jan-2019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04-Jan-2019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04-Jan-2019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04-Jan-2019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04-Jan-2019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04-Jan-2019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04-Jan-2019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04-Jan-2019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04-Jan-2019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04-Jan-2019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04-Jan-2019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COMPANY PATH NAME</a:t>
            </a:r>
            <a:endParaRPr lang="en-US" dirty="0"/>
          </a:p>
        </p:txBody>
      </p:sp>
      <p:sp>
        <p:nvSpPr>
          <p:cNvPr id="3" name="Subtitle 2"/>
          <p:cNvSpPr>
            <a:spLocks noGrp="1"/>
          </p:cNvSpPr>
          <p:nvPr>
            <p:ph type="subTitle" idx="1"/>
          </p:nvPr>
        </p:nvSpPr>
        <p:spPr/>
        <p:txBody>
          <a:bodyPr>
            <a:normAutofit/>
          </a:bodyPr>
          <a:lstStyle/>
          <a:p>
            <a:r>
              <a:rPr lang="en-US" sz="2400" b="1" dirty="0" smtClean="0"/>
              <a:t>Windows Application </a:t>
            </a:r>
            <a:r>
              <a:rPr lang="en-US" sz="2400" b="1" dirty="0"/>
              <a:t>Software </a:t>
            </a:r>
            <a:r>
              <a:rPr lang="en-US" sz="2400" b="1" dirty="0" smtClean="0"/>
              <a:t>Providing </a:t>
            </a:r>
            <a:r>
              <a:rPr lang="en-US" sz="2400" b="1" dirty="0"/>
              <a:t>worlds best Pathology Management or Laboratory </a:t>
            </a:r>
            <a:r>
              <a:rPr lang="en-US" sz="2400" b="1" dirty="0" smtClean="0"/>
              <a:t>Management software.</a:t>
            </a:r>
            <a:endParaRPr lang="en-US" sz="2400" b="1" dirty="0"/>
          </a:p>
        </p:txBody>
      </p:sp>
    </p:spTree>
    <p:extLst>
      <p:ext uri="{BB962C8B-B14F-4D97-AF65-F5344CB8AC3E}">
        <p14:creationId xmlns:p14="http://schemas.microsoft.com/office/powerpoint/2010/main" val="557552888"/>
      </p:ext>
    </p:extLst>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785" y="113405"/>
            <a:ext cx="8534401" cy="749480"/>
          </a:xfrm>
        </p:spPr>
        <p:txBody>
          <a:bodyPr/>
          <a:lstStyle/>
          <a:p>
            <a:r>
              <a:rPr lang="en-US" dirty="0" smtClean="0"/>
              <a:t>Reports</a:t>
            </a:r>
            <a:endParaRPr lang="en-US" dirty="0"/>
          </a:p>
        </p:txBody>
      </p:sp>
      <p:sp>
        <p:nvSpPr>
          <p:cNvPr id="3" name="Text Placeholder 2"/>
          <p:cNvSpPr>
            <a:spLocks noGrp="1"/>
          </p:cNvSpPr>
          <p:nvPr>
            <p:ph type="body" idx="1"/>
          </p:nvPr>
        </p:nvSpPr>
        <p:spPr>
          <a:xfrm>
            <a:off x="516785" y="862885"/>
            <a:ext cx="11357535" cy="5628067"/>
          </a:xfrm>
        </p:spPr>
        <p:txBody>
          <a:bodyPr>
            <a:noAutofit/>
          </a:bodyPr>
          <a:lstStyle/>
          <a:p>
            <a:r>
              <a:rPr lang="en-US" sz="2000" dirty="0" smtClean="0">
                <a:solidFill>
                  <a:schemeClr val="tx1"/>
                </a:solidFill>
              </a:rPr>
              <a:t>Report Collection boy wise</a:t>
            </a:r>
          </a:p>
          <a:p>
            <a:r>
              <a:rPr lang="en-US" sz="2000" dirty="0">
                <a:solidFill>
                  <a:schemeClr val="tx1"/>
                </a:solidFill>
              </a:rPr>
              <a:t>	</a:t>
            </a:r>
            <a:r>
              <a:rPr lang="en-US" sz="2000" dirty="0" smtClean="0">
                <a:solidFill>
                  <a:schemeClr val="tx1"/>
                </a:solidFill>
              </a:rPr>
              <a:t>Detail report showing all the patient registered under the selected collection boy.</a:t>
            </a:r>
          </a:p>
          <a:p>
            <a:r>
              <a:rPr lang="en-US" sz="2000" dirty="0" smtClean="0">
                <a:solidFill>
                  <a:schemeClr val="tx1"/>
                </a:solidFill>
              </a:rPr>
              <a:t>Report Doctor Wise</a:t>
            </a:r>
          </a:p>
          <a:p>
            <a:r>
              <a:rPr lang="en-US" sz="2000" dirty="0">
                <a:solidFill>
                  <a:schemeClr val="tx1"/>
                </a:solidFill>
              </a:rPr>
              <a:t>	</a:t>
            </a:r>
            <a:r>
              <a:rPr lang="en-US" sz="2000" dirty="0" smtClean="0">
                <a:solidFill>
                  <a:schemeClr val="tx1"/>
                </a:solidFill>
              </a:rPr>
              <a:t>Detail report of doctor showing all the patient registered report verified by doctor.</a:t>
            </a:r>
          </a:p>
          <a:p>
            <a:r>
              <a:rPr lang="en-US" sz="2000" dirty="0" smtClean="0">
                <a:solidFill>
                  <a:schemeClr val="tx1"/>
                </a:solidFill>
              </a:rPr>
              <a:t>Report Bill Wise</a:t>
            </a:r>
          </a:p>
          <a:p>
            <a:r>
              <a:rPr lang="en-US" sz="2000" dirty="0">
                <a:solidFill>
                  <a:schemeClr val="tx1"/>
                </a:solidFill>
              </a:rPr>
              <a:t>	</a:t>
            </a:r>
            <a:r>
              <a:rPr lang="en-US" sz="2000" dirty="0" smtClean="0">
                <a:solidFill>
                  <a:schemeClr val="tx1"/>
                </a:solidFill>
              </a:rPr>
              <a:t>Details Report of patients with the bill amounts.</a:t>
            </a:r>
          </a:p>
          <a:p>
            <a:r>
              <a:rPr lang="en-US" sz="2000" dirty="0" smtClean="0">
                <a:solidFill>
                  <a:schemeClr val="tx1"/>
                </a:solidFill>
              </a:rPr>
              <a:t>Report Contact Wise</a:t>
            </a:r>
            <a:endParaRPr lang="en-US" sz="2000" dirty="0">
              <a:solidFill>
                <a:schemeClr val="tx1"/>
              </a:solidFill>
            </a:endParaRPr>
          </a:p>
          <a:p>
            <a:r>
              <a:rPr lang="en-US" sz="2000" dirty="0" smtClean="0">
                <a:solidFill>
                  <a:schemeClr val="tx1"/>
                </a:solidFill>
              </a:rPr>
              <a:t>	Details of patients Registered in the lab</a:t>
            </a:r>
          </a:p>
          <a:p>
            <a:r>
              <a:rPr lang="en-US" sz="2000" dirty="0" smtClean="0">
                <a:solidFill>
                  <a:schemeClr val="tx1"/>
                </a:solidFill>
              </a:rPr>
              <a:t>Rate List</a:t>
            </a:r>
            <a:r>
              <a:rPr lang="en-US" sz="2000" dirty="0">
                <a:solidFill>
                  <a:schemeClr val="tx1"/>
                </a:solidFill>
              </a:rPr>
              <a:t>	</a:t>
            </a:r>
            <a:endParaRPr lang="en-US" sz="2000" dirty="0" smtClean="0">
              <a:solidFill>
                <a:schemeClr val="tx1"/>
              </a:solidFill>
            </a:endParaRPr>
          </a:p>
          <a:p>
            <a:r>
              <a:rPr lang="en-US" sz="2000" dirty="0">
                <a:solidFill>
                  <a:schemeClr val="tx1"/>
                </a:solidFill>
              </a:rPr>
              <a:t>	</a:t>
            </a:r>
            <a:r>
              <a:rPr lang="en-US" sz="2000" dirty="0" smtClean="0">
                <a:solidFill>
                  <a:schemeClr val="tx1"/>
                </a:solidFill>
              </a:rPr>
              <a:t>Showing Detail pricing of Lab test </a:t>
            </a:r>
          </a:p>
          <a:p>
            <a:r>
              <a:rPr lang="en-US" sz="2000" dirty="0" smtClean="0">
                <a:solidFill>
                  <a:schemeClr val="tx1"/>
                </a:solidFill>
              </a:rPr>
              <a:t>Report Test wise</a:t>
            </a:r>
          </a:p>
          <a:p>
            <a:r>
              <a:rPr lang="en-US" sz="2000" dirty="0">
                <a:solidFill>
                  <a:schemeClr val="tx1"/>
                </a:solidFill>
              </a:rPr>
              <a:t>	</a:t>
            </a:r>
            <a:r>
              <a:rPr lang="en-US" sz="2000" dirty="0" smtClean="0">
                <a:solidFill>
                  <a:schemeClr val="tx1"/>
                </a:solidFill>
              </a:rPr>
              <a:t>Report Showing the test used in labs with count of number of times assigned to patients</a:t>
            </a:r>
          </a:p>
        </p:txBody>
      </p:sp>
    </p:spTree>
    <p:extLst>
      <p:ext uri="{BB962C8B-B14F-4D97-AF65-F5344CB8AC3E}">
        <p14:creationId xmlns:p14="http://schemas.microsoft.com/office/powerpoint/2010/main" val="3392730608"/>
      </p:ext>
    </p:extLst>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212" y="154547"/>
            <a:ext cx="10071279" cy="5356336"/>
          </a:xfrm>
          <a:prstGeom prst="rect">
            <a:avLst/>
          </a:prstGeom>
        </p:spPr>
      </p:pic>
      <p:sp>
        <p:nvSpPr>
          <p:cNvPr id="3" name="Title 2"/>
          <p:cNvSpPr>
            <a:spLocks noGrp="1"/>
          </p:cNvSpPr>
          <p:nvPr>
            <p:ph type="title"/>
          </p:nvPr>
        </p:nvSpPr>
        <p:spPr>
          <a:xfrm>
            <a:off x="0" y="5350933"/>
            <a:ext cx="12191999" cy="1507067"/>
          </a:xfrm>
        </p:spPr>
        <p:txBody>
          <a:bodyPr/>
          <a:lstStyle/>
          <a:p>
            <a:pPr algn="ctr"/>
            <a:r>
              <a:rPr lang="en-US" dirty="0" smtClean="0"/>
              <a:t>Final report of lab test</a:t>
            </a:r>
            <a:endParaRPr lang="en-US" dirty="0"/>
          </a:p>
        </p:txBody>
      </p:sp>
    </p:spTree>
    <p:extLst>
      <p:ext uri="{BB962C8B-B14F-4D97-AF65-F5344CB8AC3E}">
        <p14:creationId xmlns:p14="http://schemas.microsoft.com/office/powerpoint/2010/main" val="3899131684"/>
      </p:ext>
    </p:extLst>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5350933"/>
            <a:ext cx="12191999" cy="1507067"/>
          </a:xfrm>
        </p:spPr>
        <p:txBody>
          <a:bodyPr/>
          <a:lstStyle/>
          <a:p>
            <a:pPr algn="ctr"/>
            <a:r>
              <a:rPr lang="en-US" dirty="0" smtClean="0"/>
              <a:t>Collection boy wise report</a:t>
            </a:r>
            <a:endParaRPr lang="en-US" dirty="0"/>
          </a:p>
        </p:txBody>
      </p:sp>
      <p:pic>
        <p:nvPicPr>
          <p:cNvPr id="4" name="Picture 3"/>
          <p:cNvPicPr>
            <a:picLocks noChangeAspect="1"/>
          </p:cNvPicPr>
          <p:nvPr/>
        </p:nvPicPr>
        <p:blipFill>
          <a:blip r:embed="rId2"/>
          <a:stretch>
            <a:fillRect/>
          </a:stretch>
        </p:blipFill>
        <p:spPr>
          <a:xfrm>
            <a:off x="669701" y="0"/>
            <a:ext cx="10573555" cy="5769736"/>
          </a:xfrm>
          <a:prstGeom prst="rect">
            <a:avLst/>
          </a:prstGeom>
          <a:noFill/>
          <a:ln>
            <a:noFill/>
          </a:ln>
        </p:spPr>
      </p:pic>
    </p:spTree>
    <p:extLst>
      <p:ext uri="{BB962C8B-B14F-4D97-AF65-F5344CB8AC3E}">
        <p14:creationId xmlns:p14="http://schemas.microsoft.com/office/powerpoint/2010/main" val="4275148594"/>
      </p:ext>
    </p:extLst>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02276" y="0"/>
            <a:ext cx="10792496" cy="6065949"/>
          </a:xfrm>
          <a:prstGeom prst="rect">
            <a:avLst/>
          </a:prstGeom>
        </p:spPr>
      </p:pic>
      <p:sp>
        <p:nvSpPr>
          <p:cNvPr id="3" name="Title 2"/>
          <p:cNvSpPr>
            <a:spLocks noGrp="1"/>
          </p:cNvSpPr>
          <p:nvPr>
            <p:ph type="title"/>
          </p:nvPr>
        </p:nvSpPr>
        <p:spPr>
          <a:xfrm>
            <a:off x="0" y="5962918"/>
            <a:ext cx="12191999" cy="895082"/>
          </a:xfrm>
        </p:spPr>
        <p:txBody>
          <a:bodyPr/>
          <a:lstStyle/>
          <a:p>
            <a:pPr algn="ctr"/>
            <a:r>
              <a:rPr lang="en-US" dirty="0" smtClean="0"/>
              <a:t>Collection boy wise report</a:t>
            </a:r>
            <a:endParaRPr lang="en-US" dirty="0"/>
          </a:p>
        </p:txBody>
      </p:sp>
    </p:spTree>
    <p:extLst>
      <p:ext uri="{BB962C8B-B14F-4D97-AF65-F5344CB8AC3E}">
        <p14:creationId xmlns:p14="http://schemas.microsoft.com/office/powerpoint/2010/main" val="3354028666"/>
      </p:ext>
    </p:extLst>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360" y="0"/>
            <a:ext cx="8534401" cy="772268"/>
          </a:xfrm>
        </p:spPr>
        <p:txBody>
          <a:bodyPr/>
          <a:lstStyle/>
          <a:p>
            <a:r>
              <a:rPr lang="en-US" dirty="0" smtClean="0"/>
              <a:t>Security section</a:t>
            </a:r>
            <a:endParaRPr lang="en-US" dirty="0"/>
          </a:p>
        </p:txBody>
      </p:sp>
      <p:sp>
        <p:nvSpPr>
          <p:cNvPr id="3" name="Text Placeholder 2"/>
          <p:cNvSpPr>
            <a:spLocks noGrp="1"/>
          </p:cNvSpPr>
          <p:nvPr>
            <p:ph type="body" idx="1"/>
          </p:nvPr>
        </p:nvSpPr>
        <p:spPr>
          <a:xfrm>
            <a:off x="684213" y="772268"/>
            <a:ext cx="11306018" cy="5222132"/>
          </a:xfrm>
        </p:spPr>
        <p:txBody>
          <a:bodyPr/>
          <a:lstStyle/>
          <a:p>
            <a:r>
              <a:rPr lang="en-US" dirty="0" smtClean="0">
                <a:solidFill>
                  <a:schemeClr val="tx1"/>
                </a:solidFill>
              </a:rPr>
              <a:t>Employee Section</a:t>
            </a:r>
          </a:p>
          <a:p>
            <a:r>
              <a:rPr lang="en-US" dirty="0">
                <a:solidFill>
                  <a:schemeClr val="tx1"/>
                </a:solidFill>
              </a:rPr>
              <a:t>	</a:t>
            </a:r>
            <a:r>
              <a:rPr lang="en-US" dirty="0" smtClean="0">
                <a:solidFill>
                  <a:schemeClr val="tx1"/>
                </a:solidFill>
              </a:rPr>
              <a:t>Employee section for creation of employee of lab example operator, doctor etc. with login username and password with employee code.</a:t>
            </a:r>
          </a:p>
          <a:p>
            <a:r>
              <a:rPr lang="en-US" dirty="0" smtClean="0">
                <a:solidFill>
                  <a:schemeClr val="tx1"/>
                </a:solidFill>
              </a:rPr>
              <a:t>User and permission </a:t>
            </a:r>
          </a:p>
          <a:p>
            <a:r>
              <a:rPr lang="en-US" dirty="0">
                <a:solidFill>
                  <a:schemeClr val="tx1"/>
                </a:solidFill>
              </a:rPr>
              <a:t>	</a:t>
            </a:r>
            <a:r>
              <a:rPr lang="en-US" dirty="0" smtClean="0">
                <a:solidFill>
                  <a:schemeClr val="tx1"/>
                </a:solidFill>
              </a:rPr>
              <a:t>Assigning  permission to users for particular module with details permission to view edit or delete in the particular sections</a:t>
            </a:r>
          </a:p>
          <a:p>
            <a:r>
              <a:rPr lang="en-US" dirty="0" smtClean="0">
                <a:solidFill>
                  <a:schemeClr val="tx1"/>
                </a:solidFill>
              </a:rPr>
              <a:t>Database Backup </a:t>
            </a:r>
          </a:p>
          <a:p>
            <a:r>
              <a:rPr lang="en-US" dirty="0">
                <a:solidFill>
                  <a:schemeClr val="tx1"/>
                </a:solidFill>
              </a:rPr>
              <a:t>	</a:t>
            </a:r>
            <a:r>
              <a:rPr lang="en-US" dirty="0" smtClean="0">
                <a:solidFill>
                  <a:schemeClr val="tx1"/>
                </a:solidFill>
              </a:rPr>
              <a:t>Particular section allows to take complete current database backup for security and backup</a:t>
            </a:r>
          </a:p>
          <a:p>
            <a:r>
              <a:rPr lang="en-US" dirty="0" smtClean="0">
                <a:solidFill>
                  <a:schemeClr val="tx1"/>
                </a:solidFill>
              </a:rPr>
              <a:t>Password setting </a:t>
            </a:r>
          </a:p>
          <a:p>
            <a:r>
              <a:rPr lang="en-US" dirty="0">
                <a:solidFill>
                  <a:schemeClr val="tx1"/>
                </a:solidFill>
              </a:rPr>
              <a:t>	</a:t>
            </a:r>
            <a:r>
              <a:rPr lang="en-US" dirty="0" smtClean="0">
                <a:solidFill>
                  <a:schemeClr val="tx1"/>
                </a:solidFill>
              </a:rPr>
              <a:t>Allows to change the password of a employee.</a:t>
            </a:r>
            <a:endParaRPr lang="en-US" dirty="0">
              <a:solidFill>
                <a:schemeClr val="tx1"/>
              </a:solidFill>
            </a:endParaRPr>
          </a:p>
        </p:txBody>
      </p:sp>
    </p:spTree>
    <p:extLst>
      <p:ext uri="{BB962C8B-B14F-4D97-AF65-F5344CB8AC3E}">
        <p14:creationId xmlns:p14="http://schemas.microsoft.com/office/powerpoint/2010/main" val="690548366"/>
      </p:ext>
    </p:extLst>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4213" y="528499"/>
            <a:ext cx="8534401" cy="798025"/>
          </a:xfrm>
        </p:spPr>
        <p:txBody>
          <a:bodyPr/>
          <a:lstStyle/>
          <a:p>
            <a:r>
              <a:rPr lang="en-US" b="1" dirty="0"/>
              <a:t>Benefits of Pathology MS:</a:t>
            </a:r>
            <a:endParaRPr lang="en-US" dirty="0"/>
          </a:p>
        </p:txBody>
      </p:sp>
      <p:sp>
        <p:nvSpPr>
          <p:cNvPr id="4" name="Text Placeholder 3"/>
          <p:cNvSpPr>
            <a:spLocks noGrp="1"/>
          </p:cNvSpPr>
          <p:nvPr>
            <p:ph type="body" idx="1"/>
          </p:nvPr>
        </p:nvSpPr>
        <p:spPr>
          <a:xfrm>
            <a:off x="684213" y="1326524"/>
            <a:ext cx="10597680" cy="4667876"/>
          </a:xfrm>
        </p:spPr>
        <p:txBody>
          <a:bodyPr>
            <a:normAutofit/>
          </a:bodyPr>
          <a:lstStyle/>
          <a:p>
            <a:pPr algn="just"/>
            <a:r>
              <a:rPr lang="en-US" sz="2800" b="1" dirty="0">
                <a:solidFill>
                  <a:schemeClr val="tx1"/>
                </a:solidFill>
              </a:rPr>
              <a:t/>
            </a:r>
            <a:br>
              <a:rPr lang="en-US" sz="2800" b="1" dirty="0">
                <a:solidFill>
                  <a:schemeClr val="tx1"/>
                </a:solidFill>
              </a:rPr>
            </a:br>
            <a:r>
              <a:rPr lang="en-US" sz="2800" b="1" dirty="0">
                <a:solidFill>
                  <a:schemeClr val="tx1"/>
                </a:solidFill>
              </a:rPr>
              <a:t>Reduced costs and improved efficiency Overall Patients Data Management. Referral Commission Reporting. Easy Information Sharing. Flexible Reporting System. A Centralized Patients record system. Accessible with Doctors &amp; other Staff Members. Flexibility to accommodate new requirements Improved quality and compliance.</a:t>
            </a:r>
          </a:p>
          <a:p>
            <a:pPr algn="just"/>
            <a:endParaRPr lang="en-US" sz="2800" dirty="0">
              <a:solidFill>
                <a:schemeClr val="tx1"/>
              </a:solidFill>
            </a:endParaRPr>
          </a:p>
        </p:txBody>
      </p:sp>
    </p:spTree>
    <p:extLst>
      <p:ext uri="{BB962C8B-B14F-4D97-AF65-F5344CB8AC3E}">
        <p14:creationId xmlns:p14="http://schemas.microsoft.com/office/powerpoint/2010/main" val="2107647682"/>
      </p:ext>
    </p:extLst>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2884" y="321971"/>
            <a:ext cx="10217163" cy="609170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652825724"/>
      </p:ext>
    </p:extLst>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05730" y="443075"/>
            <a:ext cx="3945312" cy="923330"/>
          </a:xfrm>
          <a:prstGeom prst="rect">
            <a:avLst/>
          </a:prstGeom>
          <a:noFill/>
        </p:spPr>
        <p:txBody>
          <a:bodyPr wrap="none" lIns="91440" tIns="45720" rIns="91440" bIns="45720">
            <a:spAutoFit/>
          </a:bodyPr>
          <a:lstStyle/>
          <a:p>
            <a:pPr algn="ctr"/>
            <a:r>
              <a:rPr lang="en-US" sz="5400" b="0" cap="none" spc="0" dirty="0" smtClean="0">
                <a:ln w="0"/>
                <a:effectLst>
                  <a:outerShdw blurRad="38100" dist="25400" dir="5400000" algn="ctr" rotWithShape="0">
                    <a:srgbClr val="6E747A">
                      <a:alpha val="43000"/>
                    </a:srgbClr>
                  </a:outerShdw>
                </a:effectLst>
              </a:rPr>
              <a:t>Dashboard</a:t>
            </a:r>
            <a:endParaRPr lang="en-US" sz="5400" b="0" cap="none" spc="0" dirty="0">
              <a:ln w="0"/>
              <a:effectLst>
                <a:outerShdw blurRad="38100" dist="25400" dir="5400000" algn="ctr" rotWithShape="0">
                  <a:srgbClr val="6E747A">
                    <a:alpha val="43000"/>
                  </a:srgbClr>
                </a:outerShdw>
              </a:effectLst>
            </a:endParaRPr>
          </a:p>
        </p:txBody>
      </p:sp>
      <p:sp>
        <p:nvSpPr>
          <p:cNvPr id="4" name="TextBox 3"/>
          <p:cNvSpPr txBox="1"/>
          <p:nvPr/>
        </p:nvSpPr>
        <p:spPr>
          <a:xfrm>
            <a:off x="905730" y="1687132"/>
            <a:ext cx="9036760" cy="2308324"/>
          </a:xfrm>
          <a:prstGeom prst="rect">
            <a:avLst/>
          </a:prstGeom>
          <a:noFill/>
        </p:spPr>
        <p:txBody>
          <a:bodyPr wrap="square" rtlCol="0">
            <a:spAutoFit/>
          </a:bodyPr>
          <a:lstStyle/>
          <a:p>
            <a:pPr algn="just"/>
            <a:r>
              <a:rPr lang="en-US" sz="2400" b="1" dirty="0"/>
              <a:t>We are amongst the well-regarded entity in the market by offering Laboratory Management Software to our esteemed clientele. We render this service in accordance to our client’s terms and within certain time frame. Owing to flexibility and consistency, these are enormously well-liked in the market.</a:t>
            </a:r>
            <a:endParaRPr lang="en-US" sz="2400" dirty="0"/>
          </a:p>
        </p:txBody>
      </p:sp>
    </p:spTree>
    <p:extLst>
      <p:ext uri="{BB962C8B-B14F-4D97-AF65-F5344CB8AC3E}">
        <p14:creationId xmlns:p14="http://schemas.microsoft.com/office/powerpoint/2010/main" val="1146313804"/>
      </p:ext>
    </p:extLst>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966" y="211428"/>
            <a:ext cx="9778800" cy="1143000"/>
          </a:xfrm>
        </p:spPr>
        <p:txBody>
          <a:bodyPr>
            <a:noAutofit/>
          </a:bodyPr>
          <a:lstStyle/>
          <a:p>
            <a:r>
              <a:rPr lang="en-US" sz="3600" dirty="0" smtClean="0"/>
              <a:t>COMPANY PATH NAME software</a:t>
            </a:r>
            <a:endParaRPr lang="en-US" sz="3600" dirty="0"/>
          </a:p>
        </p:txBody>
      </p:sp>
      <p:sp>
        <p:nvSpPr>
          <p:cNvPr id="4" name="Text Placeholder 3"/>
          <p:cNvSpPr>
            <a:spLocks noGrp="1"/>
          </p:cNvSpPr>
          <p:nvPr>
            <p:ph type="body" sz="half" idx="2"/>
          </p:nvPr>
        </p:nvSpPr>
        <p:spPr>
          <a:xfrm>
            <a:off x="665966" y="1566452"/>
            <a:ext cx="10332591" cy="2048933"/>
          </a:xfrm>
        </p:spPr>
        <p:txBody>
          <a:bodyPr>
            <a:noAutofit/>
          </a:bodyPr>
          <a:lstStyle/>
          <a:p>
            <a:pPr algn="just"/>
            <a:r>
              <a:rPr lang="en-US" sz="2400" dirty="0" smtClean="0">
                <a:solidFill>
                  <a:schemeClr val="tx1"/>
                </a:solidFill>
              </a:rPr>
              <a:t>A fully optimized pathology lab software ease in use &amp; understand with multi organization concept with its ability an lab can reduce its current working time on a patient by half  and allows the pathology to manage patient and reports of patient with billing section and history of the patients. Allows the user to download the report from web at any point from anywhere</a:t>
            </a:r>
            <a:endParaRPr lang="en-US" sz="2400" dirty="0">
              <a:solidFill>
                <a:schemeClr val="tx1"/>
              </a:solidFill>
            </a:endParaRPr>
          </a:p>
        </p:txBody>
      </p:sp>
    </p:spTree>
    <p:extLst>
      <p:ext uri="{BB962C8B-B14F-4D97-AF65-F5344CB8AC3E}">
        <p14:creationId xmlns:p14="http://schemas.microsoft.com/office/powerpoint/2010/main" val="2998971348"/>
      </p:ext>
    </p:extLst>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67952"/>
            <a:ext cx="8534401" cy="904025"/>
          </a:xfrm>
        </p:spPr>
        <p:txBody>
          <a:bodyPr/>
          <a:lstStyle/>
          <a:p>
            <a:r>
              <a:rPr lang="en-US" dirty="0" smtClean="0"/>
              <a:t>Modules</a:t>
            </a:r>
            <a:endParaRPr lang="en-US" dirty="0"/>
          </a:p>
        </p:txBody>
      </p:sp>
      <p:sp>
        <p:nvSpPr>
          <p:cNvPr id="3" name="Text Placeholder 2"/>
          <p:cNvSpPr>
            <a:spLocks noGrp="1"/>
          </p:cNvSpPr>
          <p:nvPr>
            <p:ph type="body" idx="1"/>
          </p:nvPr>
        </p:nvSpPr>
        <p:spPr>
          <a:xfrm>
            <a:off x="1585733" y="1275007"/>
            <a:ext cx="3797636" cy="5318975"/>
          </a:xfrm>
        </p:spPr>
        <p:txBody>
          <a:bodyPr>
            <a:normAutofit fontScale="85000" lnSpcReduction="10000"/>
          </a:bodyPr>
          <a:lstStyle/>
          <a:p>
            <a:pPr marL="285750" indent="-285750">
              <a:buFont typeface="Arial" panose="020B0604020202020204" pitchFamily="34" charset="0"/>
              <a:buChar char="•"/>
            </a:pPr>
            <a:r>
              <a:rPr lang="en-US" dirty="0" smtClean="0">
                <a:solidFill>
                  <a:schemeClr val="tx1"/>
                </a:solidFill>
              </a:rPr>
              <a:t>Home</a:t>
            </a:r>
          </a:p>
          <a:p>
            <a:pPr marL="742950" lvl="1" indent="-285750">
              <a:buFont typeface="Wingdings" panose="05000000000000000000" pitchFamily="2" charset="2"/>
              <a:buChar char="v"/>
            </a:pPr>
            <a:r>
              <a:rPr lang="en-US" dirty="0" smtClean="0"/>
              <a:t>Profile</a:t>
            </a:r>
          </a:p>
          <a:p>
            <a:pPr marL="285750" indent="-285750">
              <a:buFont typeface="Arial" panose="020B0604020202020204" pitchFamily="34" charset="0"/>
              <a:buChar char="•"/>
            </a:pPr>
            <a:r>
              <a:rPr lang="en-US" dirty="0" smtClean="0">
                <a:solidFill>
                  <a:schemeClr val="tx1"/>
                </a:solidFill>
              </a:rPr>
              <a:t>Registration</a:t>
            </a:r>
          </a:p>
          <a:p>
            <a:pPr marL="742950" lvl="1" indent="-285750">
              <a:buFont typeface="Wingdings" panose="05000000000000000000" pitchFamily="2" charset="2"/>
              <a:buChar char="v"/>
            </a:pPr>
            <a:r>
              <a:rPr lang="en-US" dirty="0" smtClean="0"/>
              <a:t>Registration</a:t>
            </a:r>
          </a:p>
          <a:p>
            <a:pPr marL="742950" lvl="1" indent="-285750">
              <a:buFont typeface="Wingdings" panose="05000000000000000000" pitchFamily="2" charset="2"/>
              <a:buChar char="v"/>
            </a:pPr>
            <a:r>
              <a:rPr lang="en-US" dirty="0" smtClean="0"/>
              <a:t>Advance Appointment</a:t>
            </a:r>
          </a:p>
          <a:p>
            <a:pPr marL="285750" indent="-285750">
              <a:buFont typeface="Arial" panose="020B0604020202020204" pitchFamily="34" charset="0"/>
              <a:buChar char="•"/>
            </a:pPr>
            <a:r>
              <a:rPr lang="en-US" dirty="0" smtClean="0">
                <a:solidFill>
                  <a:schemeClr val="tx1"/>
                </a:solidFill>
              </a:rPr>
              <a:t>Operations</a:t>
            </a:r>
          </a:p>
          <a:p>
            <a:pPr marL="742950" lvl="1" indent="-285750">
              <a:buFont typeface="Wingdings" panose="05000000000000000000" pitchFamily="2" charset="2"/>
              <a:buChar char="v"/>
            </a:pPr>
            <a:r>
              <a:rPr lang="en-US" dirty="0" smtClean="0"/>
              <a:t>Group Setting</a:t>
            </a:r>
          </a:p>
          <a:p>
            <a:pPr marL="742950" lvl="1" indent="-285750">
              <a:buFont typeface="Wingdings" panose="05000000000000000000" pitchFamily="2" charset="2"/>
              <a:buChar char="v"/>
            </a:pPr>
            <a:r>
              <a:rPr lang="en-US" dirty="0" smtClean="0"/>
              <a:t>Sub-Group Setting</a:t>
            </a:r>
          </a:p>
          <a:p>
            <a:pPr marL="742950" lvl="1" indent="-285750">
              <a:buFont typeface="Wingdings" panose="05000000000000000000" pitchFamily="2" charset="2"/>
              <a:buChar char="v"/>
            </a:pPr>
            <a:r>
              <a:rPr lang="en-US" dirty="0" smtClean="0"/>
              <a:t>Department Setting</a:t>
            </a:r>
          </a:p>
          <a:p>
            <a:pPr marL="742950" lvl="1" indent="-285750">
              <a:buFont typeface="Wingdings" panose="05000000000000000000" pitchFamily="2" charset="2"/>
              <a:buChar char="v"/>
            </a:pPr>
            <a:r>
              <a:rPr lang="en-US" dirty="0" smtClean="0"/>
              <a:t>Lab Test Setting</a:t>
            </a:r>
          </a:p>
          <a:p>
            <a:pPr marL="742950" lvl="1" indent="-285750">
              <a:buFont typeface="Wingdings" panose="05000000000000000000" pitchFamily="2" charset="2"/>
              <a:buChar char="v"/>
            </a:pPr>
            <a:r>
              <a:rPr lang="en-US" dirty="0" smtClean="0"/>
              <a:t>Designation Setting</a:t>
            </a:r>
          </a:p>
          <a:p>
            <a:pPr marL="742950" lvl="1" indent="-285750">
              <a:buFont typeface="Wingdings" panose="05000000000000000000" pitchFamily="2" charset="2"/>
              <a:buChar char="v"/>
            </a:pPr>
            <a:r>
              <a:rPr lang="en-US" dirty="0" smtClean="0"/>
              <a:t>Specimen Setting</a:t>
            </a:r>
          </a:p>
          <a:p>
            <a:pPr marL="742950" lvl="1" indent="-285750">
              <a:buFont typeface="Wingdings" panose="05000000000000000000" pitchFamily="2" charset="2"/>
              <a:buChar char="v"/>
            </a:pPr>
            <a:r>
              <a:rPr lang="en-US" dirty="0" smtClean="0"/>
              <a:t>Bill Setting</a:t>
            </a:r>
          </a:p>
          <a:p>
            <a:pPr marL="742950" lvl="1" indent="-285750">
              <a:buFont typeface="Wingdings" panose="05000000000000000000" pitchFamily="2" charset="2"/>
              <a:buChar char="v"/>
            </a:pPr>
            <a:r>
              <a:rPr lang="en-US" dirty="0" smtClean="0"/>
              <a:t>Collection Boy Setting</a:t>
            </a:r>
          </a:p>
          <a:p>
            <a:pPr marL="742950" lvl="1" indent="-285750">
              <a:buFont typeface="Wingdings" panose="05000000000000000000" pitchFamily="2" charset="2"/>
              <a:buChar char="v"/>
            </a:pPr>
            <a:r>
              <a:rPr lang="en-US" dirty="0" smtClean="0"/>
              <a:t>Unit Setting</a:t>
            </a:r>
          </a:p>
          <a:p>
            <a:pPr marL="742950" lvl="1" indent="-285750">
              <a:buFont typeface="Wingdings" panose="05000000000000000000" pitchFamily="2" charset="2"/>
              <a:buChar char="v"/>
            </a:pPr>
            <a:r>
              <a:rPr lang="en-US" dirty="0" smtClean="0"/>
              <a:t>Comment Setting</a:t>
            </a:r>
          </a:p>
        </p:txBody>
      </p:sp>
      <p:sp>
        <p:nvSpPr>
          <p:cNvPr id="4" name="Text Placeholder 2"/>
          <p:cNvSpPr txBox="1">
            <a:spLocks/>
          </p:cNvSpPr>
          <p:nvPr/>
        </p:nvSpPr>
        <p:spPr>
          <a:xfrm>
            <a:off x="5640433" y="1275007"/>
            <a:ext cx="3887788" cy="5318975"/>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pPr marL="285750" indent="-285750">
              <a:buFont typeface="Arial" panose="020B0604020202020204" pitchFamily="34" charset="0"/>
              <a:buChar char="•"/>
            </a:pPr>
            <a:r>
              <a:rPr lang="en-US" dirty="0" smtClean="0">
                <a:solidFill>
                  <a:schemeClr val="tx1"/>
                </a:solidFill>
              </a:rPr>
              <a:t>Report</a:t>
            </a:r>
          </a:p>
          <a:p>
            <a:pPr marL="742950" lvl="1" indent="-285750">
              <a:buFont typeface="Wingdings" panose="05000000000000000000" pitchFamily="2" charset="2"/>
              <a:buChar char="v"/>
            </a:pPr>
            <a:r>
              <a:rPr lang="en-US" dirty="0" smtClean="0"/>
              <a:t>Report Collection Boy Wise</a:t>
            </a:r>
          </a:p>
          <a:p>
            <a:pPr marL="742950" lvl="1" indent="-285750">
              <a:buFont typeface="Wingdings" panose="05000000000000000000" pitchFamily="2" charset="2"/>
              <a:buChar char="v"/>
            </a:pPr>
            <a:r>
              <a:rPr lang="en-US" dirty="0" smtClean="0"/>
              <a:t>Report Doctor Wise</a:t>
            </a:r>
          </a:p>
          <a:p>
            <a:pPr marL="742950" lvl="1" indent="-285750">
              <a:buFont typeface="Wingdings" panose="05000000000000000000" pitchFamily="2" charset="2"/>
              <a:buChar char="v"/>
            </a:pPr>
            <a:r>
              <a:rPr lang="en-US" dirty="0" smtClean="0"/>
              <a:t>Report Contact Wise</a:t>
            </a:r>
          </a:p>
          <a:p>
            <a:pPr marL="742950" lvl="1" indent="-285750">
              <a:buFont typeface="Wingdings" panose="05000000000000000000" pitchFamily="2" charset="2"/>
              <a:buChar char="v"/>
            </a:pPr>
            <a:r>
              <a:rPr lang="en-US" dirty="0" smtClean="0"/>
              <a:t>Rate List</a:t>
            </a:r>
          </a:p>
          <a:p>
            <a:pPr marL="742950" lvl="1" indent="-285750">
              <a:buFont typeface="Wingdings" panose="05000000000000000000" pitchFamily="2" charset="2"/>
              <a:buChar char="v"/>
            </a:pPr>
            <a:r>
              <a:rPr lang="en-US" dirty="0" smtClean="0"/>
              <a:t>Report Test Wise</a:t>
            </a:r>
          </a:p>
          <a:p>
            <a:pPr marL="285750" indent="-285750">
              <a:buFont typeface="Arial" panose="020B0604020202020204" pitchFamily="34" charset="0"/>
              <a:buChar char="•"/>
            </a:pPr>
            <a:r>
              <a:rPr lang="en-US" dirty="0" smtClean="0">
                <a:solidFill>
                  <a:schemeClr val="tx1"/>
                </a:solidFill>
              </a:rPr>
              <a:t>Security</a:t>
            </a:r>
          </a:p>
          <a:p>
            <a:pPr marL="742950" lvl="1" indent="-285750">
              <a:buFont typeface="Wingdings" panose="05000000000000000000" pitchFamily="2" charset="2"/>
              <a:buChar char="v"/>
            </a:pPr>
            <a:r>
              <a:rPr lang="en-US" dirty="0" smtClean="0"/>
              <a:t>Employee</a:t>
            </a:r>
          </a:p>
          <a:p>
            <a:pPr marL="742950" lvl="1" indent="-285750">
              <a:buFont typeface="Wingdings" panose="05000000000000000000" pitchFamily="2" charset="2"/>
              <a:buChar char="v"/>
            </a:pPr>
            <a:r>
              <a:rPr lang="en-US" dirty="0" smtClean="0"/>
              <a:t>User and Permission</a:t>
            </a:r>
          </a:p>
          <a:p>
            <a:pPr marL="742950" lvl="1" indent="-285750">
              <a:buFont typeface="Wingdings" panose="05000000000000000000" pitchFamily="2" charset="2"/>
              <a:buChar char="v"/>
            </a:pPr>
            <a:r>
              <a:rPr lang="en-US" dirty="0" smtClean="0"/>
              <a:t>Database Backup</a:t>
            </a:r>
          </a:p>
          <a:p>
            <a:pPr marL="742950" lvl="1" indent="-285750">
              <a:buFont typeface="Wingdings" panose="05000000000000000000" pitchFamily="2" charset="2"/>
              <a:buChar char="v"/>
            </a:pPr>
            <a:r>
              <a:rPr lang="en-US" dirty="0" smtClean="0"/>
              <a:t>Password Setting</a:t>
            </a:r>
          </a:p>
        </p:txBody>
      </p:sp>
    </p:spTree>
    <p:extLst>
      <p:ext uri="{BB962C8B-B14F-4D97-AF65-F5344CB8AC3E}">
        <p14:creationId xmlns:p14="http://schemas.microsoft.com/office/powerpoint/2010/main" val="1349451807"/>
      </p:ext>
    </p:extLst>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9513" y="211546"/>
            <a:ext cx="8534400" cy="1507067"/>
          </a:xfrm>
        </p:spPr>
        <p:txBody>
          <a:bodyPr/>
          <a:lstStyle/>
          <a:p>
            <a:r>
              <a:rPr lang="en-US" dirty="0" smtClean="0"/>
              <a:t>Registration</a:t>
            </a:r>
            <a:endParaRPr lang="en-US" dirty="0"/>
          </a:p>
        </p:txBody>
      </p:sp>
      <p:sp>
        <p:nvSpPr>
          <p:cNvPr id="4" name="TextBox 3"/>
          <p:cNvSpPr txBox="1"/>
          <p:nvPr/>
        </p:nvSpPr>
        <p:spPr>
          <a:xfrm>
            <a:off x="785611" y="1506828"/>
            <a:ext cx="3403496" cy="461665"/>
          </a:xfrm>
          <a:prstGeom prst="rect">
            <a:avLst/>
          </a:prstGeom>
          <a:noFill/>
        </p:spPr>
        <p:txBody>
          <a:bodyPr wrap="none" rtlCol="0">
            <a:spAutoFit/>
          </a:bodyPr>
          <a:lstStyle/>
          <a:p>
            <a:pPr marL="342900" indent="-342900">
              <a:buFont typeface="Arial" panose="020B0604020202020204" pitchFamily="34" charset="0"/>
              <a:buChar char="•"/>
            </a:pPr>
            <a:r>
              <a:rPr lang="en-US" sz="2400" dirty="0" smtClean="0"/>
              <a:t>Patient Registration</a:t>
            </a:r>
            <a:endParaRPr lang="en-US" sz="2400" dirty="0"/>
          </a:p>
        </p:txBody>
      </p:sp>
      <p:sp>
        <p:nvSpPr>
          <p:cNvPr id="5" name="TextBox 4"/>
          <p:cNvSpPr txBox="1"/>
          <p:nvPr/>
        </p:nvSpPr>
        <p:spPr>
          <a:xfrm>
            <a:off x="1210614" y="2176530"/>
            <a:ext cx="9865217" cy="3785652"/>
          </a:xfrm>
          <a:prstGeom prst="rect">
            <a:avLst/>
          </a:prstGeom>
          <a:noFill/>
        </p:spPr>
        <p:txBody>
          <a:bodyPr wrap="square" rtlCol="0">
            <a:spAutoFit/>
          </a:bodyPr>
          <a:lstStyle/>
          <a:p>
            <a:pPr marL="342900" indent="-342900" algn="just">
              <a:buFont typeface="Wingdings" panose="05000000000000000000" pitchFamily="2" charset="2"/>
              <a:buChar char="q"/>
            </a:pPr>
            <a:r>
              <a:rPr lang="en-US" sz="2000" dirty="0" smtClean="0"/>
              <a:t>Create Patient Registration with details of the patient as Name, father name, phone number, email, address, collection boy. </a:t>
            </a:r>
          </a:p>
          <a:p>
            <a:pPr marL="342900" indent="-342900" algn="just">
              <a:lnSpc>
                <a:spcPct val="150000"/>
              </a:lnSpc>
              <a:buFont typeface="Wingdings" panose="05000000000000000000" pitchFamily="2" charset="2"/>
              <a:buChar char="q"/>
            </a:pPr>
            <a:r>
              <a:rPr lang="en-US" sz="2000" dirty="0" smtClean="0"/>
              <a:t>List of test for assigning tests to the patient screen for billing of test.</a:t>
            </a:r>
          </a:p>
          <a:p>
            <a:pPr marL="342900" indent="-342900" algn="just">
              <a:spcAft>
                <a:spcPts val="600"/>
              </a:spcAft>
              <a:buFont typeface="Wingdings" panose="05000000000000000000" pitchFamily="2" charset="2"/>
              <a:buChar char="q"/>
            </a:pPr>
            <a:r>
              <a:rPr lang="en-US" sz="2000" dirty="0" smtClean="0"/>
              <a:t>Pending Report Screen to show the patients pending reports to be filled by the operator with details of results of test conducted by the lab and to verify the filled report by doctor. </a:t>
            </a:r>
          </a:p>
          <a:p>
            <a:pPr marL="342900" indent="-342900" algn="just">
              <a:spcAft>
                <a:spcPts val="600"/>
              </a:spcAft>
              <a:buFont typeface="Wingdings" panose="05000000000000000000" pitchFamily="2" charset="2"/>
              <a:buChar char="q"/>
            </a:pPr>
            <a:r>
              <a:rPr lang="en-US" sz="2000" dirty="0" smtClean="0"/>
              <a:t>Complete report screen showing reports complete reports filled by the operator verified &amp; signed by the doctor that all test result are correct.</a:t>
            </a:r>
          </a:p>
          <a:p>
            <a:pPr marL="342900" indent="-342900" algn="just">
              <a:buFont typeface="Wingdings" panose="05000000000000000000" pitchFamily="2" charset="2"/>
              <a:buChar char="q"/>
            </a:pPr>
            <a:r>
              <a:rPr lang="en-US" sz="2000" dirty="0" smtClean="0"/>
              <a:t>Patient Search section to search registered by different criteria on basis of name, collection boy, mobile number and date with option to edit and delete a registered patient</a:t>
            </a:r>
          </a:p>
        </p:txBody>
      </p:sp>
    </p:spTree>
    <p:extLst>
      <p:ext uri="{BB962C8B-B14F-4D97-AF65-F5344CB8AC3E}">
        <p14:creationId xmlns:p14="http://schemas.microsoft.com/office/powerpoint/2010/main" val="3970982522"/>
      </p:ext>
    </p:extLst>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575" y="340335"/>
            <a:ext cx="8534400" cy="1507067"/>
          </a:xfrm>
        </p:spPr>
        <p:txBody>
          <a:bodyPr/>
          <a:lstStyle/>
          <a:p>
            <a:r>
              <a:rPr lang="en-US" dirty="0" smtClean="0"/>
              <a:t>Advance Appointment</a:t>
            </a:r>
            <a:endParaRPr lang="en-US" dirty="0"/>
          </a:p>
        </p:txBody>
      </p:sp>
      <p:sp>
        <p:nvSpPr>
          <p:cNvPr id="3" name="TextBox 2"/>
          <p:cNvSpPr txBox="1"/>
          <p:nvPr/>
        </p:nvSpPr>
        <p:spPr>
          <a:xfrm>
            <a:off x="645575" y="1847402"/>
            <a:ext cx="10687833" cy="1815882"/>
          </a:xfrm>
          <a:prstGeom prst="rect">
            <a:avLst/>
          </a:prstGeom>
          <a:noFill/>
        </p:spPr>
        <p:txBody>
          <a:bodyPr wrap="square" rtlCol="0">
            <a:spAutoFit/>
          </a:bodyPr>
          <a:lstStyle/>
          <a:p>
            <a:pPr algn="just"/>
            <a:r>
              <a:rPr lang="en-US" sz="2800" dirty="0" smtClean="0"/>
              <a:t>Advance appointment screen to create an appointment of patient. Showing todays appointment and all appointments with option to Edit, Register the appointment as patient registration and delete an appointment</a:t>
            </a:r>
            <a:endParaRPr lang="en-US" sz="2800" dirty="0"/>
          </a:p>
        </p:txBody>
      </p:sp>
    </p:spTree>
    <p:extLst>
      <p:ext uri="{BB962C8B-B14F-4D97-AF65-F5344CB8AC3E}">
        <p14:creationId xmlns:p14="http://schemas.microsoft.com/office/powerpoint/2010/main" val="2446159956"/>
      </p:ext>
    </p:extLst>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459" y="128790"/>
            <a:ext cx="10882648" cy="6120491"/>
          </a:xfrm>
          <a:prstGeom prst="rect">
            <a:avLst/>
          </a:prstGeom>
        </p:spPr>
      </p:pic>
    </p:spTree>
    <p:extLst>
      <p:ext uri="{BB962C8B-B14F-4D97-AF65-F5344CB8AC3E}">
        <p14:creationId xmlns:p14="http://schemas.microsoft.com/office/powerpoint/2010/main" val="1477384106"/>
      </p:ext>
    </p:extLst>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635" y="366093"/>
            <a:ext cx="8534400" cy="1507067"/>
          </a:xfrm>
        </p:spPr>
        <p:txBody>
          <a:bodyPr/>
          <a:lstStyle/>
          <a:p>
            <a:r>
              <a:rPr lang="en-US" dirty="0" smtClean="0"/>
              <a:t>Operation</a:t>
            </a:r>
            <a:endParaRPr lang="en-US" dirty="0"/>
          </a:p>
        </p:txBody>
      </p:sp>
      <p:sp>
        <p:nvSpPr>
          <p:cNvPr id="3" name="TextBox 2"/>
          <p:cNvSpPr txBox="1"/>
          <p:nvPr/>
        </p:nvSpPr>
        <p:spPr>
          <a:xfrm>
            <a:off x="566670" y="1687132"/>
            <a:ext cx="11359167" cy="3939540"/>
          </a:xfrm>
          <a:prstGeom prst="rect">
            <a:avLst/>
          </a:prstGeom>
          <a:noFill/>
        </p:spPr>
        <p:txBody>
          <a:bodyPr wrap="square" rtlCol="0">
            <a:spAutoFit/>
          </a:bodyPr>
          <a:lstStyle/>
          <a:p>
            <a:pPr marL="457200" indent="-457200" algn="just">
              <a:spcAft>
                <a:spcPts val="1200"/>
              </a:spcAft>
              <a:buFont typeface="+mj-lt"/>
              <a:buAutoNum type="arabicPeriod"/>
            </a:pPr>
            <a:r>
              <a:rPr lang="en-US" sz="2000" dirty="0" smtClean="0"/>
              <a:t>Group setting to create group of lab test</a:t>
            </a:r>
          </a:p>
          <a:p>
            <a:pPr marL="457200" indent="-457200" algn="just">
              <a:spcAft>
                <a:spcPts val="1200"/>
              </a:spcAft>
              <a:buFont typeface="+mj-lt"/>
              <a:buAutoNum type="arabicPeriod"/>
            </a:pPr>
            <a:r>
              <a:rPr lang="en-US" sz="2000" dirty="0" smtClean="0"/>
              <a:t>Sub group setting for creation of sub group of lab test and assigning it under a group</a:t>
            </a:r>
          </a:p>
          <a:p>
            <a:pPr marL="457200" indent="-457200" algn="just">
              <a:spcAft>
                <a:spcPts val="1200"/>
              </a:spcAft>
              <a:buFont typeface="+mj-lt"/>
              <a:buAutoNum type="arabicPeriod"/>
            </a:pPr>
            <a:r>
              <a:rPr lang="en-US" sz="2000" dirty="0" smtClean="0"/>
              <a:t>Lab test setting creating a lab test to fill the details of the lab test with description of test, measurement, technique group &amp; sub group with test price. </a:t>
            </a:r>
          </a:p>
          <a:p>
            <a:pPr marL="457200" indent="-457200" algn="just">
              <a:spcAft>
                <a:spcPts val="1200"/>
              </a:spcAft>
              <a:buFont typeface="+mj-lt"/>
              <a:buAutoNum type="arabicPeriod"/>
            </a:pPr>
            <a:r>
              <a:rPr lang="en-US" sz="2000" dirty="0" smtClean="0"/>
              <a:t>Different profile creation of a lab test with details of profile as range of test and comment of the lab test with unit select for the test. Mapping of test screen to map test under a different test with option to edit &amp; delete in every section.</a:t>
            </a:r>
          </a:p>
          <a:p>
            <a:pPr marL="457200" indent="-457200" algn="just">
              <a:spcAft>
                <a:spcPts val="1200"/>
              </a:spcAft>
              <a:buFont typeface="+mj-lt"/>
              <a:buAutoNum type="arabicPeriod"/>
            </a:pPr>
            <a:r>
              <a:rPr lang="en-US" sz="2000" dirty="0" smtClean="0"/>
              <a:t>Bill setting screen for settlements of pending bills. </a:t>
            </a:r>
          </a:p>
          <a:p>
            <a:pPr marL="457200" indent="-457200" algn="just">
              <a:buFont typeface="+mj-lt"/>
              <a:buAutoNum type="arabicPeriod"/>
            </a:pPr>
            <a:r>
              <a:rPr lang="en-US" sz="2000" dirty="0" smtClean="0"/>
              <a:t>Specimen, designation, Collection boy setting, unit setting and comment setting for creation of the following with edit &amp; delete.</a:t>
            </a:r>
          </a:p>
        </p:txBody>
      </p:sp>
    </p:spTree>
    <p:extLst>
      <p:ext uri="{BB962C8B-B14F-4D97-AF65-F5344CB8AC3E}">
        <p14:creationId xmlns:p14="http://schemas.microsoft.com/office/powerpoint/2010/main" val="3037029097"/>
      </p:ext>
    </p:extLst>
  </p:cSld>
  <p:clrMapOvr>
    <a:masterClrMapping/>
  </p:clrMapOvr>
  <mc:AlternateContent xmlns:mc="http://schemas.openxmlformats.org/markup-compatibility/2006">
    <mc:Choice xmlns:p14="http://schemas.microsoft.com/office/powerpoint/2010/main" Requires="p14">
      <p:transition spd="slow" p14:dur="1500" advClick="0" advTm="5000">
        <p:random/>
      </p:transition>
    </mc:Choice>
    <mc:Fallback>
      <p:transition spd="slow" advClick="0" advTm="5000">
        <p:random/>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165</TotalTime>
  <Words>518</Words>
  <Application>Microsoft Office PowerPoint</Application>
  <PresentationFormat>Widescreen</PresentationFormat>
  <Paragraphs>77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Century Gothic</vt:lpstr>
      <vt:lpstr>Wingdings</vt:lpstr>
      <vt:lpstr>Wingdings 3</vt:lpstr>
      <vt:lpstr>Slice</vt:lpstr>
      <vt:lpstr>COMPANY PATH NAME</vt:lpstr>
      <vt:lpstr>PowerPoint Presentation</vt:lpstr>
      <vt:lpstr>PowerPoint Presentation</vt:lpstr>
      <vt:lpstr>COMPANY PATH NAME software</vt:lpstr>
      <vt:lpstr>Modules</vt:lpstr>
      <vt:lpstr>Registration</vt:lpstr>
      <vt:lpstr>Advance Appointment</vt:lpstr>
      <vt:lpstr>PowerPoint Presentation</vt:lpstr>
      <vt:lpstr>Operation</vt:lpstr>
      <vt:lpstr>Reports</vt:lpstr>
      <vt:lpstr>Final report of lab test</vt:lpstr>
      <vt:lpstr>Collection boy wise report</vt:lpstr>
      <vt:lpstr>Collection boy wise report</vt:lpstr>
      <vt:lpstr>Security section</vt:lpstr>
      <vt:lpstr>Benefits of Pathology MS: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Aarogya Pathlabs</dc:title>
  <dc:creator>Atishay Khare</dc:creator>
  <cp:lastModifiedBy>Atishay Khare</cp:lastModifiedBy>
  <cp:revision>13</cp:revision>
  <dcterms:created xsi:type="dcterms:W3CDTF">2019-01-04T07:23:20Z</dcterms:created>
  <dcterms:modified xsi:type="dcterms:W3CDTF">2019-01-04T12:26:54Z</dcterms:modified>
</cp:coreProperties>
</file>